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D8D9B9-BFFA-4F88-B6F2-5DB298979B57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5522EC-7D5C-418A-9ACD-786DB6664A81}">
      <dgm:prSet phldrT="[Text]"/>
      <dgm:spPr/>
      <dgm:t>
        <a:bodyPr/>
        <a:lstStyle/>
        <a:p>
          <a:r>
            <a:rPr lang="en-US" dirty="0" smtClean="0"/>
            <a:t>Concentration of blood glucose increases above the norm after a meal.</a:t>
          </a:r>
          <a:endParaRPr lang="en-US" dirty="0"/>
        </a:p>
      </dgm:t>
    </dgm:pt>
    <dgm:pt modelId="{5B6D62EF-069B-4B82-AEF6-B4FD740A91A6}" type="parTrans" cxnId="{46A0DFCA-1B61-457F-82AA-6DE15BDBEED8}">
      <dgm:prSet/>
      <dgm:spPr/>
      <dgm:t>
        <a:bodyPr/>
        <a:lstStyle/>
        <a:p>
          <a:endParaRPr lang="en-US"/>
        </a:p>
      </dgm:t>
    </dgm:pt>
    <dgm:pt modelId="{DC839CDB-617F-4922-A6AE-2C508409B2A7}" type="sibTrans" cxnId="{46A0DFCA-1B61-457F-82AA-6DE15BDBEED8}">
      <dgm:prSet/>
      <dgm:spPr/>
      <dgm:t>
        <a:bodyPr/>
        <a:lstStyle/>
        <a:p>
          <a:endParaRPr lang="en-US"/>
        </a:p>
      </dgm:t>
    </dgm:pt>
    <dgm:pt modelId="{909350FD-4F62-4E28-A9B5-B7F9599DAF6B}">
      <dgm:prSet phldrT="[Text]"/>
      <dgm:spPr/>
      <dgm:t>
        <a:bodyPr/>
        <a:lstStyle/>
        <a:p>
          <a:r>
            <a:rPr lang="en-US" dirty="0" smtClean="0"/>
            <a:t>Too much glucose in the blood – negative feedback from the pancreas.</a:t>
          </a:r>
          <a:endParaRPr lang="en-US" dirty="0"/>
        </a:p>
      </dgm:t>
    </dgm:pt>
    <dgm:pt modelId="{F8B7305F-8D12-4650-98B6-56994D45AE47}" type="parTrans" cxnId="{EB051301-8D9A-41EF-B74B-EFCF7F7C15E5}">
      <dgm:prSet/>
      <dgm:spPr/>
      <dgm:t>
        <a:bodyPr/>
        <a:lstStyle/>
        <a:p>
          <a:endParaRPr lang="en-US"/>
        </a:p>
      </dgm:t>
    </dgm:pt>
    <dgm:pt modelId="{4A73489A-26B7-4D7C-9828-953490CA6F6F}" type="sibTrans" cxnId="{EB051301-8D9A-41EF-B74B-EFCF7F7C15E5}">
      <dgm:prSet/>
      <dgm:spPr/>
      <dgm:t>
        <a:bodyPr/>
        <a:lstStyle/>
        <a:p>
          <a:endParaRPr lang="en-US"/>
        </a:p>
      </dgm:t>
    </dgm:pt>
    <dgm:pt modelId="{21F0951E-0522-4BDC-8511-0A448A319006}">
      <dgm:prSet phldrT="[Text]"/>
      <dgm:spPr/>
      <dgm:t>
        <a:bodyPr/>
        <a:lstStyle/>
        <a:p>
          <a:r>
            <a:rPr lang="en-US" dirty="0" smtClean="0"/>
            <a:t>Pancreas secretes more insulin – pancreas is the effector.</a:t>
          </a:r>
          <a:endParaRPr lang="en-US" dirty="0"/>
        </a:p>
      </dgm:t>
    </dgm:pt>
    <dgm:pt modelId="{1B3936DE-9D91-4C44-A750-14666F2ACAF6}" type="parTrans" cxnId="{BECD9805-69AA-406F-BA08-EE6948599E56}">
      <dgm:prSet/>
      <dgm:spPr/>
      <dgm:t>
        <a:bodyPr/>
        <a:lstStyle/>
        <a:p>
          <a:endParaRPr lang="en-US"/>
        </a:p>
      </dgm:t>
    </dgm:pt>
    <dgm:pt modelId="{2D0307A7-3088-4661-A602-0E515EFA9657}" type="sibTrans" cxnId="{BECD9805-69AA-406F-BA08-EE6948599E56}">
      <dgm:prSet/>
      <dgm:spPr/>
      <dgm:t>
        <a:bodyPr/>
        <a:lstStyle/>
        <a:p>
          <a:endParaRPr lang="en-US"/>
        </a:p>
      </dgm:t>
    </dgm:pt>
    <dgm:pt modelId="{713ED776-0E40-4CED-9E6D-EBBBCD62F385}">
      <dgm:prSet phldrT="[Text]"/>
      <dgm:spPr/>
      <dgm:t>
        <a:bodyPr/>
        <a:lstStyle/>
        <a:p>
          <a:r>
            <a:rPr lang="en-US" dirty="0" smtClean="0"/>
            <a:t>Liver and muscles convert excess glucose to glycogen and store it.</a:t>
          </a:r>
          <a:endParaRPr lang="en-US" dirty="0"/>
        </a:p>
      </dgm:t>
    </dgm:pt>
    <dgm:pt modelId="{B3B5D8E1-5361-46E9-8E22-EC6356B58544}" type="parTrans" cxnId="{0392461A-AED7-4971-97CC-AB81DFA80E38}">
      <dgm:prSet/>
      <dgm:spPr/>
      <dgm:t>
        <a:bodyPr/>
        <a:lstStyle/>
        <a:p>
          <a:endParaRPr lang="en-US"/>
        </a:p>
      </dgm:t>
    </dgm:pt>
    <dgm:pt modelId="{EDD5C376-6628-4D98-B97A-AC9E3CB180F2}" type="sibTrans" cxnId="{0392461A-AED7-4971-97CC-AB81DFA80E38}">
      <dgm:prSet/>
      <dgm:spPr/>
      <dgm:t>
        <a:bodyPr/>
        <a:lstStyle/>
        <a:p>
          <a:endParaRPr lang="en-US"/>
        </a:p>
      </dgm:t>
    </dgm:pt>
    <dgm:pt modelId="{89782A98-E1DB-46F4-870E-10B3CC924047}">
      <dgm:prSet phldrT="[Text]"/>
      <dgm:spPr/>
      <dgm:t>
        <a:bodyPr/>
        <a:lstStyle/>
        <a:p>
          <a:r>
            <a:rPr lang="en-US" dirty="0" smtClean="0"/>
            <a:t>Concentration of blood glucose returns to normal.</a:t>
          </a:r>
          <a:endParaRPr lang="en-US" dirty="0"/>
        </a:p>
      </dgm:t>
    </dgm:pt>
    <dgm:pt modelId="{10BDE18D-BC00-46F0-AA14-48AA1909A274}" type="parTrans" cxnId="{05249D70-0269-495C-A05B-DD6612EC12C5}">
      <dgm:prSet/>
      <dgm:spPr/>
      <dgm:t>
        <a:bodyPr/>
        <a:lstStyle/>
        <a:p>
          <a:endParaRPr lang="en-US"/>
        </a:p>
      </dgm:t>
    </dgm:pt>
    <dgm:pt modelId="{A8E1F241-FDF5-4335-9405-0E879ECDEE51}" type="sibTrans" cxnId="{05249D70-0269-495C-A05B-DD6612EC12C5}">
      <dgm:prSet/>
      <dgm:spPr/>
      <dgm:t>
        <a:bodyPr/>
        <a:lstStyle/>
        <a:p>
          <a:endParaRPr lang="en-US"/>
        </a:p>
      </dgm:t>
    </dgm:pt>
    <dgm:pt modelId="{8DC051A9-2255-4A41-A159-6602B11A75E0}" type="pres">
      <dgm:prSet presAssocID="{C9D8D9B9-BFFA-4F88-B6F2-5DB298979B5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C338A8-E19C-4323-A6B4-743B8A253F0A}" type="pres">
      <dgm:prSet presAssocID="{C95522EC-7D5C-418A-9ACD-786DB6664A8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62A41A-E599-4B1A-B443-EA0DA72DECD0}" type="pres">
      <dgm:prSet presAssocID="{DC839CDB-617F-4922-A6AE-2C508409B2A7}" presName="sibTrans" presStyleLbl="sibTrans2D1" presStyleIdx="0" presStyleCnt="5"/>
      <dgm:spPr/>
      <dgm:t>
        <a:bodyPr/>
        <a:lstStyle/>
        <a:p>
          <a:endParaRPr lang="en-US"/>
        </a:p>
      </dgm:t>
    </dgm:pt>
    <dgm:pt modelId="{632F0F9D-BC8C-4C5A-9EF2-B598A871E463}" type="pres">
      <dgm:prSet presAssocID="{DC839CDB-617F-4922-A6AE-2C508409B2A7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5D8169D0-EE9D-4CC1-8086-7946AB151042}" type="pres">
      <dgm:prSet presAssocID="{909350FD-4F62-4E28-A9B5-B7F9599DAF6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E885A7-F20E-4DA4-AE16-1EBB87CF67FF}" type="pres">
      <dgm:prSet presAssocID="{4A73489A-26B7-4D7C-9828-953490CA6F6F}" presName="sibTrans" presStyleLbl="sibTrans2D1" presStyleIdx="1" presStyleCnt="5"/>
      <dgm:spPr/>
      <dgm:t>
        <a:bodyPr/>
        <a:lstStyle/>
        <a:p>
          <a:endParaRPr lang="en-US"/>
        </a:p>
      </dgm:t>
    </dgm:pt>
    <dgm:pt modelId="{9F3DDB92-0633-4AF1-83E0-5D0A89DBE337}" type="pres">
      <dgm:prSet presAssocID="{4A73489A-26B7-4D7C-9828-953490CA6F6F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171076B4-B48D-47E0-9C8A-720999197511}" type="pres">
      <dgm:prSet presAssocID="{21F0951E-0522-4BDC-8511-0A448A31900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39BBEF-7C46-48A8-BF4B-D25CA2809CDB}" type="pres">
      <dgm:prSet presAssocID="{2D0307A7-3088-4661-A602-0E515EFA9657}" presName="sibTrans" presStyleLbl="sibTrans2D1" presStyleIdx="2" presStyleCnt="5"/>
      <dgm:spPr/>
      <dgm:t>
        <a:bodyPr/>
        <a:lstStyle/>
        <a:p>
          <a:endParaRPr lang="en-US"/>
        </a:p>
      </dgm:t>
    </dgm:pt>
    <dgm:pt modelId="{08265B06-10E4-4476-9885-C7326A61672D}" type="pres">
      <dgm:prSet presAssocID="{2D0307A7-3088-4661-A602-0E515EFA9657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D8259B94-BDCE-42D9-A40F-C0D4EB4B7F9E}" type="pres">
      <dgm:prSet presAssocID="{713ED776-0E40-4CED-9E6D-EBBBCD62F38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90078F-6E32-47B8-82C8-D56B0D9F543E}" type="pres">
      <dgm:prSet presAssocID="{EDD5C376-6628-4D98-B97A-AC9E3CB180F2}" presName="sibTrans" presStyleLbl="sibTrans2D1" presStyleIdx="3" presStyleCnt="5"/>
      <dgm:spPr/>
      <dgm:t>
        <a:bodyPr/>
        <a:lstStyle/>
        <a:p>
          <a:endParaRPr lang="en-US"/>
        </a:p>
      </dgm:t>
    </dgm:pt>
    <dgm:pt modelId="{37C92B4D-B909-43FE-93E4-A20C164434ED}" type="pres">
      <dgm:prSet presAssocID="{EDD5C376-6628-4D98-B97A-AC9E3CB180F2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E36DEDDC-09F4-486C-A963-FE759D4D471E}" type="pres">
      <dgm:prSet presAssocID="{89782A98-E1DB-46F4-870E-10B3CC92404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2175E1-87CE-44E9-B935-5E92357CB135}" type="pres">
      <dgm:prSet presAssocID="{A8E1F241-FDF5-4335-9405-0E879ECDEE51}" presName="sibTrans" presStyleLbl="sibTrans2D1" presStyleIdx="4" presStyleCnt="5"/>
      <dgm:spPr/>
      <dgm:t>
        <a:bodyPr/>
        <a:lstStyle/>
        <a:p>
          <a:endParaRPr lang="en-US"/>
        </a:p>
      </dgm:t>
    </dgm:pt>
    <dgm:pt modelId="{799D83A6-1D87-4B9F-B3E4-A652A963A05B}" type="pres">
      <dgm:prSet presAssocID="{A8E1F241-FDF5-4335-9405-0E879ECDEE51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63B1A9FA-A18B-4136-8F07-BBABEBE11F94}" type="presOf" srcId="{A8E1F241-FDF5-4335-9405-0E879ECDEE51}" destId="{799D83A6-1D87-4B9F-B3E4-A652A963A05B}" srcOrd="1" destOrd="0" presId="urn:microsoft.com/office/officeart/2005/8/layout/cycle2"/>
    <dgm:cxn modelId="{46A0DFCA-1B61-457F-82AA-6DE15BDBEED8}" srcId="{C9D8D9B9-BFFA-4F88-B6F2-5DB298979B57}" destId="{C95522EC-7D5C-418A-9ACD-786DB6664A81}" srcOrd="0" destOrd="0" parTransId="{5B6D62EF-069B-4B82-AEF6-B4FD740A91A6}" sibTransId="{DC839CDB-617F-4922-A6AE-2C508409B2A7}"/>
    <dgm:cxn modelId="{533192D2-ECB6-45B6-9444-41E518AB2C67}" type="presOf" srcId="{89782A98-E1DB-46F4-870E-10B3CC924047}" destId="{E36DEDDC-09F4-486C-A963-FE759D4D471E}" srcOrd="0" destOrd="0" presId="urn:microsoft.com/office/officeart/2005/8/layout/cycle2"/>
    <dgm:cxn modelId="{EAEACF9D-8F56-4016-A2BC-7ABCFEEBDA2C}" type="presOf" srcId="{909350FD-4F62-4E28-A9B5-B7F9599DAF6B}" destId="{5D8169D0-EE9D-4CC1-8086-7946AB151042}" srcOrd="0" destOrd="0" presId="urn:microsoft.com/office/officeart/2005/8/layout/cycle2"/>
    <dgm:cxn modelId="{0392461A-AED7-4971-97CC-AB81DFA80E38}" srcId="{C9D8D9B9-BFFA-4F88-B6F2-5DB298979B57}" destId="{713ED776-0E40-4CED-9E6D-EBBBCD62F385}" srcOrd="3" destOrd="0" parTransId="{B3B5D8E1-5361-46E9-8E22-EC6356B58544}" sibTransId="{EDD5C376-6628-4D98-B97A-AC9E3CB180F2}"/>
    <dgm:cxn modelId="{F0F5C168-9A02-4B52-BCFC-E7F80CAE7860}" type="presOf" srcId="{21F0951E-0522-4BDC-8511-0A448A319006}" destId="{171076B4-B48D-47E0-9C8A-720999197511}" srcOrd="0" destOrd="0" presId="urn:microsoft.com/office/officeart/2005/8/layout/cycle2"/>
    <dgm:cxn modelId="{FB1904DE-3B42-4F1B-8765-6A1A990C45C5}" type="presOf" srcId="{A8E1F241-FDF5-4335-9405-0E879ECDEE51}" destId="{1A2175E1-87CE-44E9-B935-5E92357CB135}" srcOrd="0" destOrd="0" presId="urn:microsoft.com/office/officeart/2005/8/layout/cycle2"/>
    <dgm:cxn modelId="{202E2603-C9A3-4E37-BFED-5449D8C2F566}" type="presOf" srcId="{4A73489A-26B7-4D7C-9828-953490CA6F6F}" destId="{55E885A7-F20E-4DA4-AE16-1EBB87CF67FF}" srcOrd="0" destOrd="0" presId="urn:microsoft.com/office/officeart/2005/8/layout/cycle2"/>
    <dgm:cxn modelId="{C4B34F06-7FFA-4044-B57B-16CDC68ACA90}" type="presOf" srcId="{EDD5C376-6628-4D98-B97A-AC9E3CB180F2}" destId="{D490078F-6E32-47B8-82C8-D56B0D9F543E}" srcOrd="0" destOrd="0" presId="urn:microsoft.com/office/officeart/2005/8/layout/cycle2"/>
    <dgm:cxn modelId="{1C3B8395-119B-44E3-9361-F2B2DBA58047}" type="presOf" srcId="{DC839CDB-617F-4922-A6AE-2C508409B2A7}" destId="{5562A41A-E599-4B1A-B443-EA0DA72DECD0}" srcOrd="0" destOrd="0" presId="urn:microsoft.com/office/officeart/2005/8/layout/cycle2"/>
    <dgm:cxn modelId="{F38FCB2D-B5AF-4032-BDC0-332B8938110C}" type="presOf" srcId="{C95522EC-7D5C-418A-9ACD-786DB6664A81}" destId="{4DC338A8-E19C-4323-A6B4-743B8A253F0A}" srcOrd="0" destOrd="0" presId="urn:microsoft.com/office/officeart/2005/8/layout/cycle2"/>
    <dgm:cxn modelId="{05249D70-0269-495C-A05B-DD6612EC12C5}" srcId="{C9D8D9B9-BFFA-4F88-B6F2-5DB298979B57}" destId="{89782A98-E1DB-46F4-870E-10B3CC924047}" srcOrd="4" destOrd="0" parTransId="{10BDE18D-BC00-46F0-AA14-48AA1909A274}" sibTransId="{A8E1F241-FDF5-4335-9405-0E879ECDEE51}"/>
    <dgm:cxn modelId="{F6416DC4-63D0-4B70-9169-8240950C0E6D}" type="presOf" srcId="{C9D8D9B9-BFFA-4F88-B6F2-5DB298979B57}" destId="{8DC051A9-2255-4A41-A159-6602B11A75E0}" srcOrd="0" destOrd="0" presId="urn:microsoft.com/office/officeart/2005/8/layout/cycle2"/>
    <dgm:cxn modelId="{BECD9805-69AA-406F-BA08-EE6948599E56}" srcId="{C9D8D9B9-BFFA-4F88-B6F2-5DB298979B57}" destId="{21F0951E-0522-4BDC-8511-0A448A319006}" srcOrd="2" destOrd="0" parTransId="{1B3936DE-9D91-4C44-A750-14666F2ACAF6}" sibTransId="{2D0307A7-3088-4661-A602-0E515EFA9657}"/>
    <dgm:cxn modelId="{F1B3B4BB-BB29-4FCA-A2FD-047DDC9AE9C6}" type="presOf" srcId="{2D0307A7-3088-4661-A602-0E515EFA9657}" destId="{08265B06-10E4-4476-9885-C7326A61672D}" srcOrd="1" destOrd="0" presId="urn:microsoft.com/office/officeart/2005/8/layout/cycle2"/>
    <dgm:cxn modelId="{EB051301-8D9A-41EF-B74B-EFCF7F7C15E5}" srcId="{C9D8D9B9-BFFA-4F88-B6F2-5DB298979B57}" destId="{909350FD-4F62-4E28-A9B5-B7F9599DAF6B}" srcOrd="1" destOrd="0" parTransId="{F8B7305F-8D12-4650-98B6-56994D45AE47}" sibTransId="{4A73489A-26B7-4D7C-9828-953490CA6F6F}"/>
    <dgm:cxn modelId="{4B11272F-FB0F-45B2-97DF-6BCC9408B569}" type="presOf" srcId="{713ED776-0E40-4CED-9E6D-EBBBCD62F385}" destId="{D8259B94-BDCE-42D9-A40F-C0D4EB4B7F9E}" srcOrd="0" destOrd="0" presId="urn:microsoft.com/office/officeart/2005/8/layout/cycle2"/>
    <dgm:cxn modelId="{704D95C2-B7D3-460F-8B8C-6A5FC3BE4834}" type="presOf" srcId="{4A73489A-26B7-4D7C-9828-953490CA6F6F}" destId="{9F3DDB92-0633-4AF1-83E0-5D0A89DBE337}" srcOrd="1" destOrd="0" presId="urn:microsoft.com/office/officeart/2005/8/layout/cycle2"/>
    <dgm:cxn modelId="{71749FC5-D172-4973-9889-F2B43E67B189}" type="presOf" srcId="{DC839CDB-617F-4922-A6AE-2C508409B2A7}" destId="{632F0F9D-BC8C-4C5A-9EF2-B598A871E463}" srcOrd="1" destOrd="0" presId="urn:microsoft.com/office/officeart/2005/8/layout/cycle2"/>
    <dgm:cxn modelId="{B9DA542C-F220-4EFC-BC95-38CF22E46B58}" type="presOf" srcId="{EDD5C376-6628-4D98-B97A-AC9E3CB180F2}" destId="{37C92B4D-B909-43FE-93E4-A20C164434ED}" srcOrd="1" destOrd="0" presId="urn:microsoft.com/office/officeart/2005/8/layout/cycle2"/>
    <dgm:cxn modelId="{91D2E1FD-1470-4913-9478-76F43F343F05}" type="presOf" srcId="{2D0307A7-3088-4661-A602-0E515EFA9657}" destId="{E339BBEF-7C46-48A8-BF4B-D25CA2809CDB}" srcOrd="0" destOrd="0" presId="urn:microsoft.com/office/officeart/2005/8/layout/cycle2"/>
    <dgm:cxn modelId="{EF2C08A7-ADD7-4ECA-AEDB-BBED8FFEC51B}" type="presParOf" srcId="{8DC051A9-2255-4A41-A159-6602B11A75E0}" destId="{4DC338A8-E19C-4323-A6B4-743B8A253F0A}" srcOrd="0" destOrd="0" presId="urn:microsoft.com/office/officeart/2005/8/layout/cycle2"/>
    <dgm:cxn modelId="{C316A913-AF16-417F-8BEA-771CC5107571}" type="presParOf" srcId="{8DC051A9-2255-4A41-A159-6602B11A75E0}" destId="{5562A41A-E599-4B1A-B443-EA0DA72DECD0}" srcOrd="1" destOrd="0" presId="urn:microsoft.com/office/officeart/2005/8/layout/cycle2"/>
    <dgm:cxn modelId="{B43E2A64-47FC-4815-809A-3000C14160C0}" type="presParOf" srcId="{5562A41A-E599-4B1A-B443-EA0DA72DECD0}" destId="{632F0F9D-BC8C-4C5A-9EF2-B598A871E463}" srcOrd="0" destOrd="0" presId="urn:microsoft.com/office/officeart/2005/8/layout/cycle2"/>
    <dgm:cxn modelId="{4129143C-90A7-4F2E-82A6-934B6B6EBADE}" type="presParOf" srcId="{8DC051A9-2255-4A41-A159-6602B11A75E0}" destId="{5D8169D0-EE9D-4CC1-8086-7946AB151042}" srcOrd="2" destOrd="0" presId="urn:microsoft.com/office/officeart/2005/8/layout/cycle2"/>
    <dgm:cxn modelId="{C1272A07-4AC5-43D5-A359-A1FBCB5E2C9E}" type="presParOf" srcId="{8DC051A9-2255-4A41-A159-6602B11A75E0}" destId="{55E885A7-F20E-4DA4-AE16-1EBB87CF67FF}" srcOrd="3" destOrd="0" presId="urn:microsoft.com/office/officeart/2005/8/layout/cycle2"/>
    <dgm:cxn modelId="{10790B10-B9B6-454B-9E3C-9AD9BCA010F3}" type="presParOf" srcId="{55E885A7-F20E-4DA4-AE16-1EBB87CF67FF}" destId="{9F3DDB92-0633-4AF1-83E0-5D0A89DBE337}" srcOrd="0" destOrd="0" presId="urn:microsoft.com/office/officeart/2005/8/layout/cycle2"/>
    <dgm:cxn modelId="{482567D9-F487-495C-9564-46D3FCD5EDBD}" type="presParOf" srcId="{8DC051A9-2255-4A41-A159-6602B11A75E0}" destId="{171076B4-B48D-47E0-9C8A-720999197511}" srcOrd="4" destOrd="0" presId="urn:microsoft.com/office/officeart/2005/8/layout/cycle2"/>
    <dgm:cxn modelId="{EAC603B7-FB74-44DA-9578-E54F61BBA93C}" type="presParOf" srcId="{8DC051A9-2255-4A41-A159-6602B11A75E0}" destId="{E339BBEF-7C46-48A8-BF4B-D25CA2809CDB}" srcOrd="5" destOrd="0" presId="urn:microsoft.com/office/officeart/2005/8/layout/cycle2"/>
    <dgm:cxn modelId="{0378130B-7359-4FAB-80E7-BB488D61D9B3}" type="presParOf" srcId="{E339BBEF-7C46-48A8-BF4B-D25CA2809CDB}" destId="{08265B06-10E4-4476-9885-C7326A61672D}" srcOrd="0" destOrd="0" presId="urn:microsoft.com/office/officeart/2005/8/layout/cycle2"/>
    <dgm:cxn modelId="{F3ED8D9C-432F-4CA7-B913-B214C5CCCC75}" type="presParOf" srcId="{8DC051A9-2255-4A41-A159-6602B11A75E0}" destId="{D8259B94-BDCE-42D9-A40F-C0D4EB4B7F9E}" srcOrd="6" destOrd="0" presId="urn:microsoft.com/office/officeart/2005/8/layout/cycle2"/>
    <dgm:cxn modelId="{602FABE8-080F-4406-914A-0FF3AFB0A1E5}" type="presParOf" srcId="{8DC051A9-2255-4A41-A159-6602B11A75E0}" destId="{D490078F-6E32-47B8-82C8-D56B0D9F543E}" srcOrd="7" destOrd="0" presId="urn:microsoft.com/office/officeart/2005/8/layout/cycle2"/>
    <dgm:cxn modelId="{72F34328-967C-4D96-8A4A-4F9C7B94709B}" type="presParOf" srcId="{D490078F-6E32-47B8-82C8-D56B0D9F543E}" destId="{37C92B4D-B909-43FE-93E4-A20C164434ED}" srcOrd="0" destOrd="0" presId="urn:microsoft.com/office/officeart/2005/8/layout/cycle2"/>
    <dgm:cxn modelId="{482ACFDA-D26A-4472-AE63-3805B83D4A96}" type="presParOf" srcId="{8DC051A9-2255-4A41-A159-6602B11A75E0}" destId="{E36DEDDC-09F4-486C-A963-FE759D4D471E}" srcOrd="8" destOrd="0" presId="urn:microsoft.com/office/officeart/2005/8/layout/cycle2"/>
    <dgm:cxn modelId="{B0681043-D6E3-44BD-9A72-BCA3C4C36CF6}" type="presParOf" srcId="{8DC051A9-2255-4A41-A159-6602B11A75E0}" destId="{1A2175E1-87CE-44E9-B935-5E92357CB135}" srcOrd="9" destOrd="0" presId="urn:microsoft.com/office/officeart/2005/8/layout/cycle2"/>
    <dgm:cxn modelId="{7DDA638E-D5D9-4EA4-9997-FAE2833B61A7}" type="presParOf" srcId="{1A2175E1-87CE-44E9-B935-5E92357CB135}" destId="{799D83A6-1D87-4B9F-B3E4-A652A963A05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C338A8-E19C-4323-A6B4-743B8A253F0A}">
      <dsp:nvSpPr>
        <dsp:cNvPr id="0" name=""/>
        <dsp:cNvSpPr/>
      </dsp:nvSpPr>
      <dsp:spPr>
        <a:xfrm>
          <a:off x="1740150" y="967"/>
          <a:ext cx="948190" cy="9481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Concentration of blood glucose increases above the norm after a meal.</a:t>
          </a:r>
          <a:endParaRPr lang="en-US" sz="700" kern="1200" dirty="0"/>
        </a:p>
      </dsp:txBody>
      <dsp:txXfrm>
        <a:off x="1879009" y="139826"/>
        <a:ext cx="670472" cy="670472"/>
      </dsp:txXfrm>
    </dsp:sp>
    <dsp:sp modelId="{5562A41A-E599-4B1A-B443-EA0DA72DECD0}">
      <dsp:nvSpPr>
        <dsp:cNvPr id="0" name=""/>
        <dsp:cNvSpPr/>
      </dsp:nvSpPr>
      <dsp:spPr>
        <a:xfrm rot="2160000">
          <a:off x="2658227" y="728972"/>
          <a:ext cx="251450" cy="3200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2665430" y="770805"/>
        <a:ext cx="176015" cy="192008"/>
      </dsp:txXfrm>
    </dsp:sp>
    <dsp:sp modelId="{5D8169D0-EE9D-4CC1-8086-7946AB151042}">
      <dsp:nvSpPr>
        <dsp:cNvPr id="0" name=""/>
        <dsp:cNvSpPr/>
      </dsp:nvSpPr>
      <dsp:spPr>
        <a:xfrm>
          <a:off x="2891078" y="837165"/>
          <a:ext cx="948190" cy="9481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Too much glucose in the blood – negative feedback from the pancreas.</a:t>
          </a:r>
          <a:endParaRPr lang="en-US" sz="700" kern="1200" dirty="0"/>
        </a:p>
      </dsp:txBody>
      <dsp:txXfrm>
        <a:off x="3029937" y="976024"/>
        <a:ext cx="670472" cy="670472"/>
      </dsp:txXfrm>
    </dsp:sp>
    <dsp:sp modelId="{55E885A7-F20E-4DA4-AE16-1EBB87CF67FF}">
      <dsp:nvSpPr>
        <dsp:cNvPr id="0" name=""/>
        <dsp:cNvSpPr/>
      </dsp:nvSpPr>
      <dsp:spPr>
        <a:xfrm rot="6480000">
          <a:off x="3021840" y="1820984"/>
          <a:ext cx="251450" cy="3200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10800000">
        <a:off x="3071213" y="1849116"/>
        <a:ext cx="176015" cy="192008"/>
      </dsp:txXfrm>
    </dsp:sp>
    <dsp:sp modelId="{171076B4-B48D-47E0-9C8A-720999197511}">
      <dsp:nvSpPr>
        <dsp:cNvPr id="0" name=""/>
        <dsp:cNvSpPr/>
      </dsp:nvSpPr>
      <dsp:spPr>
        <a:xfrm>
          <a:off x="2451463" y="2190162"/>
          <a:ext cx="948190" cy="9481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Pancreas secretes more insulin – pancreas is the effector.</a:t>
          </a:r>
          <a:endParaRPr lang="en-US" sz="700" kern="1200" dirty="0"/>
        </a:p>
      </dsp:txBody>
      <dsp:txXfrm>
        <a:off x="2590322" y="2329021"/>
        <a:ext cx="670472" cy="670472"/>
      </dsp:txXfrm>
    </dsp:sp>
    <dsp:sp modelId="{E339BBEF-7C46-48A8-BF4B-D25CA2809CDB}">
      <dsp:nvSpPr>
        <dsp:cNvPr id="0" name=""/>
        <dsp:cNvSpPr/>
      </dsp:nvSpPr>
      <dsp:spPr>
        <a:xfrm rot="10800000">
          <a:off x="2095637" y="2504250"/>
          <a:ext cx="251450" cy="3200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10800000">
        <a:off x="2171072" y="2568253"/>
        <a:ext cx="176015" cy="192008"/>
      </dsp:txXfrm>
    </dsp:sp>
    <dsp:sp modelId="{D8259B94-BDCE-42D9-A40F-C0D4EB4B7F9E}">
      <dsp:nvSpPr>
        <dsp:cNvPr id="0" name=""/>
        <dsp:cNvSpPr/>
      </dsp:nvSpPr>
      <dsp:spPr>
        <a:xfrm>
          <a:off x="1028838" y="2190162"/>
          <a:ext cx="948190" cy="9481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Liver and muscles convert excess glucose to glycogen and store it.</a:t>
          </a:r>
          <a:endParaRPr lang="en-US" sz="700" kern="1200" dirty="0"/>
        </a:p>
      </dsp:txBody>
      <dsp:txXfrm>
        <a:off x="1167697" y="2329021"/>
        <a:ext cx="670472" cy="670472"/>
      </dsp:txXfrm>
    </dsp:sp>
    <dsp:sp modelId="{D490078F-6E32-47B8-82C8-D56B0D9F543E}">
      <dsp:nvSpPr>
        <dsp:cNvPr id="0" name=""/>
        <dsp:cNvSpPr/>
      </dsp:nvSpPr>
      <dsp:spPr>
        <a:xfrm rot="15120000">
          <a:off x="1159599" y="1834520"/>
          <a:ext cx="251450" cy="3200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10800000">
        <a:off x="1208972" y="1934394"/>
        <a:ext cx="176015" cy="192008"/>
      </dsp:txXfrm>
    </dsp:sp>
    <dsp:sp modelId="{E36DEDDC-09F4-486C-A963-FE759D4D471E}">
      <dsp:nvSpPr>
        <dsp:cNvPr id="0" name=""/>
        <dsp:cNvSpPr/>
      </dsp:nvSpPr>
      <dsp:spPr>
        <a:xfrm>
          <a:off x="589223" y="837165"/>
          <a:ext cx="948190" cy="9481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Concentration of blood glucose returns to normal.</a:t>
          </a:r>
          <a:endParaRPr lang="en-US" sz="700" kern="1200" dirty="0"/>
        </a:p>
      </dsp:txBody>
      <dsp:txXfrm>
        <a:off x="728082" y="976024"/>
        <a:ext cx="670472" cy="670472"/>
      </dsp:txXfrm>
    </dsp:sp>
    <dsp:sp modelId="{1A2175E1-87CE-44E9-B935-5E92357CB135}">
      <dsp:nvSpPr>
        <dsp:cNvPr id="0" name=""/>
        <dsp:cNvSpPr/>
      </dsp:nvSpPr>
      <dsp:spPr>
        <a:xfrm rot="19440000">
          <a:off x="1507299" y="737337"/>
          <a:ext cx="251450" cy="3200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1514502" y="823510"/>
        <a:ext cx="176015" cy="1920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66794-F80A-4793-A94A-EF594E47F6DA}" type="datetimeFigureOut">
              <a:rPr lang="en-GB" smtClean="0"/>
              <a:pPr/>
              <a:t>02/12/2019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C71F-4F42-4F83-808C-9A514F7A226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66794-F80A-4793-A94A-EF594E47F6DA}" type="datetimeFigureOut">
              <a:rPr lang="en-GB" smtClean="0"/>
              <a:pPr/>
              <a:t>02/12/2019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C71F-4F42-4F83-808C-9A514F7A226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66794-F80A-4793-A94A-EF594E47F6DA}" type="datetimeFigureOut">
              <a:rPr lang="en-GB" smtClean="0"/>
              <a:pPr/>
              <a:t>02/12/2019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C71F-4F42-4F83-808C-9A514F7A226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66794-F80A-4793-A94A-EF594E47F6DA}" type="datetimeFigureOut">
              <a:rPr lang="en-GB" smtClean="0"/>
              <a:pPr/>
              <a:t>02/12/2019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C71F-4F42-4F83-808C-9A514F7A226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66794-F80A-4793-A94A-EF594E47F6DA}" type="datetimeFigureOut">
              <a:rPr lang="en-GB" smtClean="0"/>
              <a:pPr/>
              <a:t>02/12/2019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C71F-4F42-4F83-808C-9A514F7A226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66794-F80A-4793-A94A-EF594E47F6DA}" type="datetimeFigureOut">
              <a:rPr lang="en-GB" smtClean="0"/>
              <a:pPr/>
              <a:t>02/12/2019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C71F-4F42-4F83-808C-9A514F7A226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66794-F80A-4793-A94A-EF594E47F6DA}" type="datetimeFigureOut">
              <a:rPr lang="en-GB" smtClean="0"/>
              <a:pPr/>
              <a:t>02/12/2019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C71F-4F42-4F83-808C-9A514F7A226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66794-F80A-4793-A94A-EF594E47F6DA}" type="datetimeFigureOut">
              <a:rPr lang="en-GB" smtClean="0"/>
              <a:pPr/>
              <a:t>02/12/2019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C71F-4F42-4F83-808C-9A514F7A226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66794-F80A-4793-A94A-EF594E47F6DA}" type="datetimeFigureOut">
              <a:rPr lang="en-GB" smtClean="0"/>
              <a:pPr/>
              <a:t>02/12/2019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C71F-4F42-4F83-808C-9A514F7A226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66794-F80A-4793-A94A-EF594E47F6DA}" type="datetimeFigureOut">
              <a:rPr lang="en-GB" smtClean="0"/>
              <a:pPr/>
              <a:t>02/12/2019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C71F-4F42-4F83-808C-9A514F7A226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66794-F80A-4793-A94A-EF594E47F6DA}" type="datetimeFigureOut">
              <a:rPr lang="en-GB" smtClean="0"/>
              <a:pPr/>
              <a:t>02/12/2019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C71F-4F42-4F83-808C-9A514F7A226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66794-F80A-4793-A94A-EF594E47F6DA}" type="datetimeFigureOut">
              <a:rPr lang="en-GB" smtClean="0"/>
              <a:pPr/>
              <a:t>02/12/2019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BC71F-4F42-4F83-808C-9A514F7A226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2777"/>
            <a:ext cx="7772400" cy="2187674"/>
          </a:xfrm>
        </p:spPr>
        <p:txBody>
          <a:bodyPr>
            <a:normAutofit/>
          </a:bodyPr>
          <a:lstStyle/>
          <a:p>
            <a:r>
              <a:rPr lang="en-GB" b="1" dirty="0" smtClean="0"/>
              <a:t>Health and Social Care</a:t>
            </a:r>
            <a:br>
              <a:rPr lang="en-GB" b="1" dirty="0" smtClean="0"/>
            </a:br>
            <a:r>
              <a:rPr lang="en-GB" b="1" dirty="0" smtClean="0"/>
              <a:t>Cambridge Technicals</a:t>
            </a:r>
            <a:br>
              <a:rPr lang="en-GB" b="1" dirty="0" smtClean="0"/>
            </a:br>
            <a:r>
              <a:rPr lang="en-GB" b="1" dirty="0" smtClean="0"/>
              <a:t>Knowledge Organiser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3886200"/>
            <a:ext cx="7848872" cy="1991072"/>
          </a:xfrm>
        </p:spPr>
        <p:txBody>
          <a:bodyPr>
            <a:normAutofit/>
          </a:bodyPr>
          <a:lstStyle/>
          <a:p>
            <a:pPr algn="l"/>
            <a:r>
              <a:rPr lang="en-GB" b="1" dirty="0" smtClean="0">
                <a:solidFill>
                  <a:schemeClr val="tx1"/>
                </a:solidFill>
              </a:rPr>
              <a:t>Unit 4:</a:t>
            </a:r>
          </a:p>
          <a:p>
            <a:pPr algn="l"/>
            <a:r>
              <a:rPr lang="en-GB" b="1" dirty="0" smtClean="0">
                <a:solidFill>
                  <a:schemeClr val="tx1"/>
                </a:solidFill>
              </a:rPr>
              <a:t>LO5: The control and regulatory systems, malfunctions and their impact on individuals.</a:t>
            </a:r>
            <a:endParaRPr lang="en-GB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126490"/>
            <a:ext cx="3384376" cy="40857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332656"/>
            <a:ext cx="4392488" cy="59246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dirty="0" smtClean="0"/>
              <a:t>Symptoms and effects</a:t>
            </a:r>
            <a:r>
              <a:rPr lang="en-US" sz="1200" dirty="0" smtClean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/>
              <a:t>Feeling thirsty, tired, weeing more often that normal, unexplained weight loss, blurred vision, wounds and cuts heal more slowly cans also have more episodes of thrush.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/>
              <a:t>Long-term complications – vision loss, blindness, kidney failure and lower limb amputation.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/>
          </a:p>
          <a:p>
            <a:r>
              <a:rPr lang="en-US" sz="1200" b="1" dirty="0" smtClean="0"/>
              <a:t>Biological explanation: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The hormone insulin is produced in the pancreas (a large gland situated behind the stomach).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Insulin controls the body’s glucose levels by moving glucose from the blood into the body cells – it is then converted to energy.</a:t>
            </a:r>
          </a:p>
          <a:p>
            <a:endParaRPr lang="en-US" sz="1200" b="1" dirty="0" smtClean="0"/>
          </a:p>
          <a:p>
            <a:r>
              <a:rPr lang="en-US" sz="1200" b="1" dirty="0" smtClean="0"/>
              <a:t>Type 1 Diabetes: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/>
              <a:t>Autoimmune – the body’s immune system attacks and destroys the cells that produce insulin.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/>
          </a:p>
          <a:p>
            <a:r>
              <a:rPr lang="en-US" sz="1200" b="1" dirty="0" smtClean="0"/>
              <a:t>Type 2 Diabetes: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Happens when the body’s production of insulin is not enough to control the glucose levels.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This results in the glucose staying in the blood and is not used as fuel for energy.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If left untreated – can cause organ damage.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r>
              <a:rPr lang="en-US" sz="1200" b="1" dirty="0" smtClean="0"/>
              <a:t>Possible Causes: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/>
              <a:t>Overweight or obese – risk factor for Type 2. Research found that fat around the abdomen releases chemicals that can upset the body’s cardiovascular and metabolic system.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/>
              <a:t>Having a relative with either Type 1 or Type 2 can be a risk factor – the close the relative, the bigger the risk.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/>
              <a:t>Age – the risk increases, the older we get, particularly as weight is gained and exercise decreases.</a:t>
            </a:r>
          </a:p>
          <a:p>
            <a:endParaRPr lang="en-US" sz="11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148064" y="4365104"/>
            <a:ext cx="3816424" cy="19697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dirty="0" smtClean="0"/>
              <a:t>Monitoring, treatment and care needs: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/>
              <a:t>Both Type 1 and Type 2 diabetics have to monitor their glucose levels – usually regularly check their own blood glucose levels.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/>
              <a:t>Due to the risk of retinopathy – diabetics have to attend regular eye screening appointments.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/>
              <a:t>Type 1 diabetes – insulin has to be injected multiple times a day.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/>
              <a:t>Type 2 diabetes – normally health diet controlled, regular exercise and maintaining a healthy weight. Sometimes tablet controlled and sometimes glucose levels will need checked.</a:t>
            </a:r>
          </a:p>
        </p:txBody>
      </p:sp>
    </p:spTree>
    <p:extLst>
      <p:ext uri="{BB962C8B-B14F-4D97-AF65-F5344CB8AC3E}">
        <p14:creationId xmlns:p14="http://schemas.microsoft.com/office/powerpoint/2010/main" val="1568707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540" y="103421"/>
            <a:ext cx="1666528" cy="22923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1100" b="1" dirty="0" smtClean="0"/>
              <a:t>Nephrotic Syndrome:</a:t>
            </a:r>
            <a:endParaRPr lang="en-GB" sz="11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4540" y="424840"/>
            <a:ext cx="4345452" cy="25314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b="1" dirty="0" smtClean="0"/>
              <a:t>Symptoms and effects: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err="1" smtClean="0"/>
              <a:t>Oedema</a:t>
            </a:r>
            <a:r>
              <a:rPr lang="en-US" sz="1050" dirty="0" smtClean="0"/>
              <a:t> – swelling of body tissues.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/>
              <a:t>Passing high levels of urine.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/>
              <a:t>Greater chance of catching an infection, due to loss of protein and antibodies.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/>
              <a:t>Blood clots – because the proteins that help prevent clots are passed out with the urine.</a:t>
            </a:r>
            <a:endParaRPr lang="en-US" sz="1200" dirty="0"/>
          </a:p>
          <a:p>
            <a:r>
              <a:rPr lang="en-US" sz="1100" b="1" dirty="0" smtClean="0"/>
              <a:t>Biological explanation: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/>
              <a:t>Kidneys don’t work properly – causing large amounts of protein to leak into the urine.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/>
              <a:t>Loss of protein through the kidneys </a:t>
            </a:r>
            <a:r>
              <a:rPr lang="en-US" sz="1050" dirty="0"/>
              <a:t>(proteinuria)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/>
              <a:t>as there is greater permeability of the filtering membrane (glomerulus) due to kidney disease. This results in low levels of protein in the blood (hypoalbuminemia) – causing water to be drawn into tissues – causing </a:t>
            </a:r>
            <a:r>
              <a:rPr lang="en-US" sz="1050" dirty="0" err="1" smtClean="0"/>
              <a:t>oedema</a:t>
            </a:r>
            <a:r>
              <a:rPr lang="en-US" sz="1050" dirty="0" smtClean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4540" y="3140968"/>
            <a:ext cx="4345452" cy="35009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b="1" dirty="0" smtClean="0"/>
              <a:t>Possible causes: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/>
              <a:t>Sometimes occurs as a result of kidney damage, caused by another condition – for example sickle cell </a:t>
            </a:r>
            <a:r>
              <a:rPr lang="en-US" sz="1050" dirty="0" err="1" smtClean="0"/>
              <a:t>anaemia</a:t>
            </a:r>
            <a:r>
              <a:rPr lang="en-US" sz="1050" dirty="0" smtClean="0"/>
              <a:t> or diabetes and infections like HIV, hepatitis and syphilis.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/>
              <a:t>Can also occur as a result of certain types of cancer – </a:t>
            </a:r>
            <a:r>
              <a:rPr lang="en-US" sz="1050" dirty="0" err="1" smtClean="0"/>
              <a:t>leukaemia</a:t>
            </a:r>
            <a:r>
              <a:rPr lang="en-US" sz="1050" dirty="0" smtClean="0"/>
              <a:t>, myeloma or lymphoma.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/>
              <a:t>Congenital nephrotic syndrome – usually caused by an inherited faulty gene.</a:t>
            </a:r>
            <a:endParaRPr lang="en-US" sz="1100" dirty="0"/>
          </a:p>
          <a:p>
            <a:r>
              <a:rPr lang="en-US" sz="1100" b="1" dirty="0" smtClean="0"/>
              <a:t>Monitoring, treatment and care needs: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/>
              <a:t>Diagnosis normally occurs in childhood (2-5 years)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/>
              <a:t>Main treatment is steroids (side effects are significant)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/>
              <a:t>Blood tests and biopsy are needed so kidney tissue can be examined under a microscope.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/>
              <a:t>Diuretic tablets – increase the level of urine produced – helps to reduce the build up of fluid.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/>
              <a:t>A reduction of salt in the diet prevents water retention.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/>
              <a:t>Vaccinations to prevent infections.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/>
              <a:t>Urine monitored daily with a dipstick – this is to check for relapses.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/>
              <a:t>In some cases, doctors recommend surgery to remove both kidneys - which means the individual is dependent on dialysis until they receive a kidney transplant.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4860032" y="103421"/>
            <a:ext cx="1656184" cy="2616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b="1" dirty="0" smtClean="0"/>
              <a:t>Liver disease: Cirrhosis</a:t>
            </a:r>
            <a:endParaRPr lang="en-GB" sz="11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644008" y="424840"/>
            <a:ext cx="4320480" cy="55553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dirty="0" smtClean="0"/>
              <a:t>Symptoms and effects: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/>
              <a:t>Nausea, weight loss, vomiting blood, loss of appetite, jaundice, swelling in legs, ankles, feet and abdomen, itchy skin, confusion, insomnia and memory problems.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50" dirty="0"/>
          </a:p>
          <a:p>
            <a:r>
              <a:rPr lang="en-US" sz="1200" b="1" dirty="0" smtClean="0"/>
              <a:t>Biological explanation: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/>
              <a:t>Alcohol-related liver disease </a:t>
            </a:r>
            <a:r>
              <a:rPr lang="en-US" sz="1100" dirty="0" smtClean="0"/>
              <a:t>– Cirrhosis is the scarring of the liver caused by long-term liver damage. Scar tissue replaces healthy tissue and prevents the liver form working properly – can lead to liver failure.</a:t>
            </a:r>
          </a:p>
          <a:p>
            <a:endParaRPr lang="en-US" sz="11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/>
              <a:t>Haemochromatosis</a:t>
            </a:r>
            <a:r>
              <a:rPr lang="en-US" sz="1100" dirty="0" smtClean="0"/>
              <a:t> – faulty gene allows the body to absorb excess levels of iron from food – causing a build up of iron over time and the excess being deposited in the liver, joints, pancreas, heart or endocrine system.</a:t>
            </a:r>
          </a:p>
          <a:p>
            <a:endParaRPr lang="en-US" sz="11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/>
              <a:t>Non-alcoholic fatty liver disease – </a:t>
            </a:r>
            <a:r>
              <a:rPr lang="en-US" sz="1100" dirty="0" smtClean="0"/>
              <a:t>build up of fat in the liver cells – liver can become inflamed, scar tissue can form around the liver and nearby blood vessels – leading to cirrhosis and eventually failure.</a:t>
            </a:r>
            <a:endParaRPr lang="en-US" sz="1100" b="1" dirty="0" smtClean="0"/>
          </a:p>
          <a:p>
            <a:endParaRPr lang="en-US" sz="1050" b="1" dirty="0" smtClean="0"/>
          </a:p>
          <a:p>
            <a:r>
              <a:rPr lang="en-US" sz="1200" b="1" dirty="0" smtClean="0"/>
              <a:t>Possible causes: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/>
              <a:t>Alcohol misuse – regularly drinking large amounts of alcohol in a short space of time or more than the recommended limits over many years.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/>
              <a:t>Hepatitis C infections for a long time.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/>
              <a:t>Obesity – cause of non-alcohol fatty liver disease.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/>
          </a:p>
          <a:p>
            <a:r>
              <a:rPr lang="en-US" sz="1200" b="1" dirty="0" smtClean="0"/>
              <a:t>Monitoring, treatment and care needs: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/>
              <a:t>No cure for cirrhosis, however, symptoms can be managed.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/>
              <a:t>Lifestyle changes – cutting down or stopping drinking alcohol and aiming for a healthy weight.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/>
              <a:t>A transplant will be the only option if the liver damage becomes extensive and the liver fails.</a:t>
            </a:r>
          </a:p>
        </p:txBody>
      </p:sp>
    </p:spTree>
    <p:extLst>
      <p:ext uri="{BB962C8B-B14F-4D97-AF65-F5344CB8AC3E}">
        <p14:creationId xmlns:p14="http://schemas.microsoft.com/office/powerpoint/2010/main" val="2635219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4536504" cy="34605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1200" b="1" dirty="0" smtClean="0"/>
              <a:t>Impacts on lifestyle and care needs of control and regulatory systems</a:t>
            </a:r>
            <a:endParaRPr lang="en-GB" sz="1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686829"/>
            <a:ext cx="4536504" cy="31547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dirty="0" smtClean="0"/>
              <a:t>In general: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/>
              <a:t>Medication side-effects.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/>
              <a:t>Regular check-ups and monitoring appointments, for example; dialysis, urine monitoring, eye-screening for diabetics.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/>
              <a:t>Recovery from or waiting for surgery.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/>
              <a:t>Waiting for a transplant – kidney and liver.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/>
              <a:t>Dietary changes such as healthy diet, salt reduction or stopping smoking and / or drinking.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/>
              <a:t>Could have mobility issues and become housebound.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/>
              <a:t>Having to have the home adapted for mobility issues, like; grab handles, stair lift, handrails etc.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/>
              <a:t>Loss of independence as need assistance.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/>
              <a:t>Driving and walking may be affected, this may also affect the ability to work.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/>
              <a:t>Treatment having emotional side effects like; fatigue, stress or anger about the treatment or the side-effects.</a:t>
            </a:r>
            <a:endParaRPr lang="en-GB" sz="11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/>
              <a:t>Social and emotional effects – depression, isolating themselves socially and not going out, stopping taking part in activities and hobbies.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3933056"/>
            <a:ext cx="4536504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 smtClean="0"/>
              <a:t>Receiving appropriate treatment and making lifestyle changes can help people to remain active – managing their symptoms and minimizing the effects of their condition. This in turn allows them to continue to work and live a full and active life.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4869160"/>
            <a:ext cx="4536504" cy="14619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dirty="0" smtClean="0"/>
              <a:t>Charities:</a:t>
            </a:r>
          </a:p>
          <a:p>
            <a:r>
              <a:rPr lang="en-US" sz="1100" dirty="0" smtClean="0"/>
              <a:t>Charities can help individuals in so many ways;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/>
              <a:t>Providing information and support to individuals and families to maintain their independence.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/>
              <a:t>Supporting individuals coping with the impact of illness or a condition.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/>
              <a:t>Opportunities to meet others in a similar situation – Stroke Association, Kidney Care </a:t>
            </a:r>
            <a:r>
              <a:rPr lang="en-US" sz="1100" dirty="0" err="1" smtClean="0"/>
              <a:t>Uk</a:t>
            </a:r>
            <a:r>
              <a:rPr lang="en-US" sz="1100" dirty="0" smtClean="0"/>
              <a:t>, British Liver Trust and Diabetes UK to name a few.</a:t>
            </a:r>
          </a:p>
          <a:p>
            <a:endParaRPr lang="en-GB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5004048" y="188640"/>
            <a:ext cx="4032448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dirty="0" smtClean="0"/>
              <a:t>Exam Tips: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/>
              <a:t>Be able to label diagrams of the structure of the nervous system and the brain and make sure you can describe the functions.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/>
              <a:t>Ensure you know how a synapse functions – </a:t>
            </a:r>
            <a:r>
              <a:rPr lang="en-US" sz="1100" dirty="0" err="1" smtClean="0"/>
              <a:t>memorise</a:t>
            </a:r>
            <a:r>
              <a:rPr lang="en-US" sz="1100" dirty="0" smtClean="0"/>
              <a:t> the process and be able to write a flow chart to remember the stages.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/>
              <a:t>Can you name each gland in the endocrine system and the hormone that it secretes.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/>
              <a:t>Be able to give an example of homeostasis feedback mechanisms for regulating a body condition.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/>
              <a:t>Be able to describe the symptoms, effects and treatments for each condition do that you can use the correct terminology in exam questions.</a:t>
            </a:r>
            <a:endParaRPr lang="en-GB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5004048" y="2708920"/>
            <a:ext cx="4032448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dirty="0" smtClean="0"/>
              <a:t>Revision Activities: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Draw and label a brain, in a different </a:t>
            </a:r>
            <a:r>
              <a:rPr lang="en-US" sz="1200" dirty="0" err="1" smtClean="0"/>
              <a:t>colour</a:t>
            </a:r>
            <a:r>
              <a:rPr lang="en-US" sz="1200" dirty="0" smtClean="0"/>
              <a:t> explain the functions of the brain.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Draw and label a neuron – now label and describe the functions of a neuron.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Create a flowchart </a:t>
            </a:r>
            <a:r>
              <a:rPr lang="en-US" sz="1200" dirty="0"/>
              <a:t>t</a:t>
            </a:r>
            <a:r>
              <a:rPr lang="en-US" sz="1200" dirty="0" smtClean="0"/>
              <a:t>o show an example of homeostasis.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Look at a charity website for one of the malfunctions – what kind of care and support does it offer? </a:t>
            </a:r>
            <a:endParaRPr lang="en-GB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4517270"/>
            <a:ext cx="1866528" cy="6399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9118" y="5436345"/>
            <a:ext cx="1861458" cy="8581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9358" y="4367357"/>
            <a:ext cx="1725166" cy="7898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4288" y="5368935"/>
            <a:ext cx="1749908" cy="97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253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06688" cy="346050"/>
          </a:xfrm>
        </p:spPr>
        <p:txBody>
          <a:bodyPr>
            <a:normAutofit/>
          </a:bodyPr>
          <a:lstStyle/>
          <a:p>
            <a:r>
              <a:rPr lang="en-GB" sz="1200" b="1" dirty="0" smtClean="0"/>
              <a:t>Components of the nervous system</a:t>
            </a:r>
            <a:endParaRPr lang="en-GB" sz="12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9512" y="692696"/>
          <a:ext cx="4392488" cy="585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Component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Structure and Function</a:t>
                      </a:r>
                      <a:endParaRPr lang="en-GB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100" b="1" dirty="0" smtClean="0"/>
                        <a:t>Central nervous system</a:t>
                      </a:r>
                      <a:endParaRPr lang="en-GB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dirty="0" smtClean="0"/>
                        <a:t>The control centre for the body-</a:t>
                      </a:r>
                      <a:r>
                        <a:rPr lang="en-GB" sz="1100" baseline="0" dirty="0" smtClean="0"/>
                        <a:t> consisting of the brain and spinal cord.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The spinal cord connects to the brain – long lines of individual never cells to all areas of the body.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100" b="1" dirty="0" smtClean="0"/>
                        <a:t>Spinal cord</a:t>
                      </a:r>
                      <a:endParaRPr lang="en-GB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dirty="0" smtClean="0"/>
                        <a:t>Protected by specialist bones – vertebrae. These bones</a:t>
                      </a:r>
                      <a:r>
                        <a:rPr lang="en-GB" sz="1100" baseline="0" dirty="0" smtClean="0"/>
                        <a:t> have a hollow centre and the spinal cord runs through these.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The spinal cord transmits information to and from the brain through structures called </a:t>
                      </a:r>
                      <a:r>
                        <a:rPr lang="en-GB" sz="1100" b="1" baseline="0" dirty="0" smtClean="0">
                          <a:solidFill>
                            <a:srgbClr val="7030A0"/>
                          </a:solidFill>
                        </a:rPr>
                        <a:t>nerves</a:t>
                      </a:r>
                      <a:r>
                        <a:rPr lang="en-GB" sz="1100" baseline="0" dirty="0" smtClean="0"/>
                        <a:t>.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100" b="1" dirty="0" smtClean="0"/>
                        <a:t>Autonomic system</a:t>
                      </a:r>
                      <a:endParaRPr lang="en-GB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dirty="0" smtClean="0"/>
                        <a:t>Controls and regulates processes like the heart rate and gut movements (peristalsis).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dirty="0" smtClean="0"/>
                        <a:t>These actions are automatic (unconsciously</a:t>
                      </a:r>
                      <a:r>
                        <a:rPr lang="en-GB" sz="1100" baseline="0" dirty="0" smtClean="0"/>
                        <a:t> controlled)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100" b="1" dirty="0" smtClean="0"/>
                        <a:t>Sensory and motor</a:t>
                      </a:r>
                      <a:r>
                        <a:rPr lang="en-GB" sz="1100" b="1" baseline="0" dirty="0" smtClean="0"/>
                        <a:t> neurones (somatic nervous system)</a:t>
                      </a:r>
                      <a:endParaRPr lang="en-GB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dirty="0" smtClean="0"/>
                        <a:t>Sensory nerves transmit</a:t>
                      </a:r>
                      <a:r>
                        <a:rPr lang="en-GB" sz="1100" baseline="0" dirty="0" smtClean="0"/>
                        <a:t> information from the senses – the eyes, ears etc. to the brain.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Motor nerves transmit information to the muscles from the brain.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Sensory and motor nerve pathways work together – for example, when picking up an item like a pen.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100" b="1" dirty="0" smtClean="0"/>
                        <a:t>Peripheral nervous system</a:t>
                      </a:r>
                      <a:endParaRPr lang="en-GB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dirty="0" smtClean="0"/>
                        <a:t>All  nerves outside the central nervous</a:t>
                      </a:r>
                      <a:r>
                        <a:rPr lang="en-GB" sz="1100" baseline="0" dirty="0" smtClean="0"/>
                        <a:t> system make up the peripheral nervous system.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Relays information from the brain and spinal cord to the rest of the body and the reverse information from the body to the brain and spinal cord.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Peripheral nerves include autonomic, sensory and motor nerves.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026" name="AutoShape 2" descr="Image result for the nervous syst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40" name="Picture 16" descr="C:\Users\Harbo\Downloads\IMG_08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51832"/>
            <a:ext cx="4248472" cy="6661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3610744" cy="41805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1200" b="1" dirty="0" smtClean="0"/>
              <a:t>Anatomy and structure and function of the brain</a:t>
            </a:r>
            <a:endParaRPr lang="en-GB" sz="1200" b="1" dirty="0"/>
          </a:p>
        </p:txBody>
      </p:sp>
      <p:pic>
        <p:nvPicPr>
          <p:cNvPr id="15362" name="Picture 2" descr="Image result for structure and function of the brain"/>
          <p:cNvPicPr>
            <a:picLocks noChangeAspect="1" noChangeArrowheads="1"/>
          </p:cNvPicPr>
          <p:nvPr/>
        </p:nvPicPr>
        <p:blipFill>
          <a:blip r:embed="rId2" cstate="print"/>
          <a:srcRect l="7343" t="4500" r="3324" b="7750"/>
          <a:stretch>
            <a:fillRect/>
          </a:stretch>
        </p:blipFill>
        <p:spPr bwMode="auto">
          <a:xfrm>
            <a:off x="4716016" y="980728"/>
            <a:ext cx="4320480" cy="3096344"/>
          </a:xfrm>
          <a:prstGeom prst="rect">
            <a:avLst/>
          </a:prstGeom>
          <a:noFill/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79512" y="980728"/>
          <a:ext cx="4464496" cy="576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Component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Structure and Functions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Cerebral cortex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Cerebral cortex is wrinkly, outermost layer of the brain – responsible for thinking and processing sensory information</a:t>
                      </a:r>
                      <a:r>
                        <a:rPr lang="en-GB" sz="1200" baseline="0" dirty="0" smtClean="0"/>
                        <a:t> from the body. 4 lobes, each one responsible for processing different types of information. Made up of tightly packed neurons.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Cerebellum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Located</a:t>
                      </a:r>
                      <a:r>
                        <a:rPr lang="en-GB" sz="1200" baseline="0" dirty="0" smtClean="0"/>
                        <a:t> at the back of the skull, it coordinates and regulates muscle activity. Example – fine an d gross motor skills like writing and walking. Also involved in controlling muscles to maintain balance.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Frontal lobes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Carry out higher level mental processes</a:t>
                      </a:r>
                      <a:r>
                        <a:rPr lang="en-GB" sz="1200" baseline="0" dirty="0" smtClean="0"/>
                        <a:t> like thinking, decision making and planning.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Corpus </a:t>
                      </a:r>
                      <a:r>
                        <a:rPr lang="en-GB" sz="1200" dirty="0" err="1" smtClean="0"/>
                        <a:t>Callosum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A bridge</a:t>
                      </a:r>
                      <a:r>
                        <a:rPr lang="en-GB" sz="1200" baseline="0" dirty="0" smtClean="0"/>
                        <a:t> of nerve tissue that connects the two halves of the brain and enables communication between the two.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Hypothalamus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Responsible</a:t>
                      </a:r>
                      <a:r>
                        <a:rPr lang="en-GB" sz="1200" baseline="0" dirty="0" smtClean="0"/>
                        <a:t> for  maintaining body temperature. Also regulates appetite and thirst – letting us know when we need to eat and drink.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Medulla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Automatically carries out and regulates</a:t>
                      </a:r>
                      <a:r>
                        <a:rPr lang="en-GB" sz="1200" baseline="0" dirty="0" smtClean="0"/>
                        <a:t> life sustaining functions like breathing, swallowing and heart rate.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err="1" smtClean="0"/>
                        <a:t>Meninges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Three layers of membranes</a:t>
                      </a:r>
                      <a:r>
                        <a:rPr lang="en-GB" sz="1200" baseline="0" dirty="0" smtClean="0"/>
                        <a:t> surrounding the brain and the spinal cord. They provide a barrier form the rest of the body and act as protection from infection.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788024" y="4293096"/>
            <a:ext cx="410445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b="1" dirty="0" smtClean="0"/>
              <a:t>Exam Tips:</a:t>
            </a:r>
          </a:p>
          <a:p>
            <a:pPr>
              <a:buFont typeface="Arial" pitchFamily="34" charset="0"/>
              <a:buChar char="•"/>
            </a:pPr>
            <a:r>
              <a:rPr lang="en-GB" sz="1200" dirty="0" smtClean="0"/>
              <a:t>You must know the structure and function of the nervous system and brain and be able to label diagrams and describe the functions of components</a:t>
            </a:r>
            <a:r>
              <a:rPr lang="en-GB" dirty="0" smtClean="0"/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2602632" cy="41805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1200" b="1" dirty="0" smtClean="0"/>
              <a:t>Neuron structure and function</a:t>
            </a:r>
            <a:endParaRPr lang="en-GB" sz="1200" b="1" dirty="0"/>
          </a:p>
        </p:txBody>
      </p:sp>
      <p:pic>
        <p:nvPicPr>
          <p:cNvPr id="16386" name="Picture 2" descr="Image result for structure of a neuron"/>
          <p:cNvPicPr>
            <a:picLocks noChangeAspect="1" noChangeArrowheads="1"/>
          </p:cNvPicPr>
          <p:nvPr/>
        </p:nvPicPr>
        <p:blipFill>
          <a:blip r:embed="rId2" cstate="print"/>
          <a:srcRect l="5882" r="2941" b="13644"/>
          <a:stretch>
            <a:fillRect/>
          </a:stretch>
        </p:blipFill>
        <p:spPr bwMode="auto">
          <a:xfrm>
            <a:off x="179512" y="692696"/>
            <a:ext cx="4464496" cy="2664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79512" y="3501008"/>
          <a:ext cx="4536504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Component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Structure and Functions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Neuron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Neurons are specialised</a:t>
                      </a:r>
                      <a:r>
                        <a:rPr lang="en-GB" sz="1200" baseline="0" dirty="0" smtClean="0"/>
                        <a:t> nerve cells that transmit electrical impulses (information) from one part of the body to another.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Axon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Long thread-like</a:t>
                      </a:r>
                      <a:r>
                        <a:rPr lang="en-GB" sz="1200" baseline="0" dirty="0" smtClean="0"/>
                        <a:t> part of a nerve cell. Impulses are conducted away from the cell body to other cells. There is only one per neuron.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Dendron (Dendrite)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Short, branched structures on the neuron that receive electrical impulses and carry</a:t>
                      </a:r>
                      <a:r>
                        <a:rPr lang="en-GB" sz="1200" baseline="0" dirty="0" smtClean="0"/>
                        <a:t> them towards the cell body. There can be as many as 1000 per neuron.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Myelin</a:t>
                      </a:r>
                      <a:r>
                        <a:rPr lang="en-GB" sz="1200" b="1" baseline="0" dirty="0" smtClean="0"/>
                        <a:t> Sheath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The myelin sheath is a fatty white substance that surrounds the axon – form a protective, insulating</a:t>
                      </a:r>
                      <a:r>
                        <a:rPr lang="en-GB" sz="1200" baseline="0" dirty="0" smtClean="0"/>
                        <a:t> layer and enables electrical impulses to transmit quickly and efficiently along the nerve cells.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220072" y="188640"/>
            <a:ext cx="2952328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Structure and function of a synapse</a:t>
            </a:r>
            <a:endParaRPr lang="en-GB" sz="1200" b="1" dirty="0"/>
          </a:p>
        </p:txBody>
      </p:sp>
      <p:pic>
        <p:nvPicPr>
          <p:cNvPr id="16387" name="Picture 3" descr="C:\Users\Harbo\Downloads\IMG_08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692696"/>
            <a:ext cx="4355976" cy="27363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788024" y="3573016"/>
            <a:ext cx="4176464" cy="30469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 smtClean="0"/>
              <a:t>Information flows from one neuron to another across a synapse. The synapse has a small gap separating neurons. </a:t>
            </a:r>
          </a:p>
          <a:p>
            <a:r>
              <a:rPr lang="en-GB" sz="1200" dirty="0" smtClean="0"/>
              <a:t>Synapse consists of three elements:</a:t>
            </a:r>
          </a:p>
          <a:p>
            <a:pPr>
              <a:buFont typeface="Arial" pitchFamily="34" charset="0"/>
              <a:buChar char="•"/>
            </a:pPr>
            <a:r>
              <a:rPr lang="en-GB" sz="1200" dirty="0" smtClean="0"/>
              <a:t>Pre-synaptic membrane</a:t>
            </a:r>
          </a:p>
          <a:p>
            <a:pPr>
              <a:buFont typeface="Arial" pitchFamily="34" charset="0"/>
              <a:buChar char="•"/>
            </a:pPr>
            <a:r>
              <a:rPr lang="en-GB" sz="1200" dirty="0" smtClean="0"/>
              <a:t>Post-synaptic membrane</a:t>
            </a:r>
          </a:p>
          <a:p>
            <a:pPr>
              <a:buFont typeface="Arial" pitchFamily="34" charset="0"/>
              <a:buChar char="•"/>
            </a:pPr>
            <a:r>
              <a:rPr lang="en-GB" sz="1200" dirty="0" smtClean="0"/>
              <a:t>Gap between the two membranes – called synaptic cleft.</a:t>
            </a:r>
          </a:p>
          <a:p>
            <a:endParaRPr lang="en-GB" sz="1200" dirty="0" smtClean="0"/>
          </a:p>
          <a:p>
            <a:r>
              <a:rPr lang="en-GB" sz="1200" dirty="0" smtClean="0"/>
              <a:t>The function of the synapse is to transfer electric activity from one cell to another:</a:t>
            </a:r>
          </a:p>
          <a:p>
            <a:pPr>
              <a:buFont typeface="Arial" pitchFamily="34" charset="0"/>
              <a:buChar char="•"/>
            </a:pPr>
            <a:r>
              <a:rPr lang="en-GB" sz="1200" dirty="0" smtClean="0"/>
              <a:t>Electrical impulse travels along an axon</a:t>
            </a:r>
          </a:p>
          <a:p>
            <a:pPr>
              <a:buFont typeface="Arial" pitchFamily="34" charset="0"/>
              <a:buChar char="•"/>
            </a:pPr>
            <a:r>
              <a:rPr lang="en-GB" sz="1200" dirty="0" smtClean="0"/>
              <a:t>Triggers the nerve-ending of a neuron to release a chemical messengers called neurotransmitters</a:t>
            </a:r>
          </a:p>
          <a:p>
            <a:pPr>
              <a:buFont typeface="Arial" pitchFamily="34" charset="0"/>
              <a:buChar char="•"/>
            </a:pPr>
            <a:r>
              <a:rPr lang="en-GB" sz="1200" dirty="0" smtClean="0"/>
              <a:t>Chemicals diffuse across the synapse (the gap) and transmit signals</a:t>
            </a:r>
          </a:p>
          <a:p>
            <a:pPr>
              <a:buFont typeface="Arial" pitchFamily="34" charset="0"/>
              <a:buChar char="•"/>
            </a:pPr>
            <a:r>
              <a:rPr lang="en-GB" sz="1200" dirty="0" smtClean="0"/>
              <a:t>They bind with receptor molecules on the membrane of the next neuron.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3394720" cy="41805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1200" b="1" dirty="0" smtClean="0"/>
              <a:t>The Endocrine System – organization and function.</a:t>
            </a:r>
            <a:endParaRPr lang="en-GB" sz="1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4" y="1942204"/>
            <a:ext cx="4159912" cy="3647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528641"/>
              </p:ext>
            </p:extLst>
          </p:nvPr>
        </p:nvGraphicFramePr>
        <p:xfrm>
          <a:off x="4644008" y="836712"/>
          <a:ext cx="4248472" cy="540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Gland</a:t>
                      </a:r>
                      <a:endParaRPr lang="en-GB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Functions</a:t>
                      </a:r>
                      <a:endParaRPr lang="en-GB" sz="1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0" dirty="0" smtClean="0"/>
                        <a:t>Pancreas</a:t>
                      </a:r>
                      <a:endParaRPr lang="en-GB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dirty="0" smtClean="0"/>
                        <a:t>The pancreas –</a:t>
                      </a:r>
                      <a:r>
                        <a:rPr lang="en-GB" sz="1200" b="0" baseline="0" dirty="0" smtClean="0"/>
                        <a:t> gland situated near the stomach that produces insulin. Insulin is needed to control glucose (blood sugar) levels in the body.</a:t>
                      </a:r>
                      <a:endParaRPr lang="en-GB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0" dirty="0" smtClean="0"/>
                        <a:t>Pituitary</a:t>
                      </a:r>
                      <a:endParaRPr lang="en-GB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dirty="0" smtClean="0"/>
                        <a:t>Located at the base of the brain – it is the ‘master gland’ and regulates all other endocrine glands.</a:t>
                      </a:r>
                      <a:endParaRPr lang="en-GB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0" dirty="0" smtClean="0"/>
                        <a:t>Adrenal</a:t>
                      </a:r>
                      <a:endParaRPr lang="en-GB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dirty="0" smtClean="0"/>
                        <a:t>There are </a:t>
                      </a:r>
                      <a:r>
                        <a:rPr lang="en-GB" sz="1200" b="1" dirty="0" smtClean="0"/>
                        <a:t>two </a:t>
                      </a:r>
                      <a:r>
                        <a:rPr lang="en-GB" sz="1200" b="0" dirty="0" smtClean="0"/>
                        <a:t>adrenal glands – one on top</a:t>
                      </a:r>
                      <a:r>
                        <a:rPr lang="en-GB" sz="1200" b="0" baseline="0" dirty="0" smtClean="0"/>
                        <a:t> of each kidney. They produce adrenaline – the ‘fight or flight’ hormone. It is released into the bloodstream as a response to threat and prepares the body to fight or run by raising the heart and breathing rates.</a:t>
                      </a:r>
                      <a:endParaRPr lang="en-GB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0" dirty="0" smtClean="0"/>
                        <a:t>Thyroid</a:t>
                      </a:r>
                      <a:endParaRPr lang="en-GB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dirty="0" smtClean="0"/>
                        <a:t>Located in</a:t>
                      </a:r>
                      <a:r>
                        <a:rPr lang="en-GB" sz="1200" b="0" baseline="0" dirty="0" smtClean="0"/>
                        <a:t> the neck on the lower front part – produces thyroxine, which affects growth and sustains metabolism, basically how the body functions.</a:t>
                      </a:r>
                      <a:endParaRPr lang="en-GB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0" dirty="0" smtClean="0"/>
                        <a:t>Ovaries and testes</a:t>
                      </a:r>
                    </a:p>
                    <a:p>
                      <a:r>
                        <a:rPr lang="en-GB" sz="1200" b="0" dirty="0" smtClean="0"/>
                        <a:t>(reproductive</a:t>
                      </a:r>
                      <a:r>
                        <a:rPr lang="en-GB" sz="1200" b="0" baseline="0" dirty="0" smtClean="0"/>
                        <a:t> glands)</a:t>
                      </a:r>
                      <a:endParaRPr lang="en-GB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dirty="0" smtClean="0"/>
                        <a:t>Ovaries</a:t>
                      </a:r>
                      <a:r>
                        <a:rPr lang="en-GB" sz="1200" b="0" baseline="0" dirty="0" smtClean="0"/>
                        <a:t> and testes are the source of the sex hormones.</a:t>
                      </a:r>
                    </a:p>
                    <a:p>
                      <a:r>
                        <a:rPr lang="en-GB" sz="1200" b="0" baseline="0" dirty="0" smtClean="0"/>
                        <a:t>Testosterone – affects male characteristics like; sexual development, facial hair growth, puberty changes and sperm production.</a:t>
                      </a:r>
                    </a:p>
                    <a:p>
                      <a:r>
                        <a:rPr lang="en-GB" sz="1200" b="0" baseline="0" dirty="0" smtClean="0"/>
                        <a:t>Ovaries produce oestrogen, progesterone and eggs – the hormones control breast growth and reproductive functions like menstruation and pregnancy.</a:t>
                      </a:r>
                      <a:endParaRPr lang="en-GB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7341" y="923606"/>
            <a:ext cx="4176464" cy="61555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7030A0"/>
                </a:solidFill>
              </a:rPr>
              <a:t>Hormones: </a:t>
            </a:r>
            <a:r>
              <a:rPr lang="en-GB" sz="1100" dirty="0" smtClean="0">
                <a:solidFill>
                  <a:schemeClr val="tx1"/>
                </a:solidFill>
              </a:rPr>
              <a:t>The chemical substances that regulate the activity of cells or organs. The bloodstream transports the hormones around the body to maintain the function of different organs</a:t>
            </a:r>
            <a:endParaRPr lang="en-GB" sz="1200" b="1" dirty="0">
              <a:solidFill>
                <a:srgbClr val="7030A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751" y="1411335"/>
            <a:ext cx="57943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5785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742" y="137906"/>
            <a:ext cx="1738536" cy="34605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400" b="1" dirty="0" smtClean="0"/>
              <a:t>Kidney structure</a:t>
            </a:r>
            <a:endParaRPr lang="en-GB" sz="1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4" t="4808" r="7135" b="9297"/>
          <a:stretch/>
        </p:blipFill>
        <p:spPr bwMode="auto">
          <a:xfrm>
            <a:off x="323528" y="545146"/>
            <a:ext cx="2683379" cy="36405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5696" y="3933056"/>
            <a:ext cx="576064" cy="2308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bladder</a:t>
            </a:r>
            <a:endParaRPr lang="en-GB" sz="900" dirty="0"/>
          </a:p>
        </p:txBody>
      </p:sp>
      <p:sp>
        <p:nvSpPr>
          <p:cNvPr id="4" name="TextBox 3"/>
          <p:cNvSpPr txBox="1"/>
          <p:nvPr/>
        </p:nvSpPr>
        <p:spPr>
          <a:xfrm>
            <a:off x="2451526" y="2365400"/>
            <a:ext cx="6083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/>
              <a:t>medulla</a:t>
            </a:r>
            <a:endParaRPr lang="en-GB" sz="900" dirty="0"/>
          </a:p>
        </p:txBody>
      </p:sp>
      <p:sp>
        <p:nvSpPr>
          <p:cNvPr id="7" name="TextBox 6"/>
          <p:cNvSpPr txBox="1"/>
          <p:nvPr/>
        </p:nvSpPr>
        <p:spPr>
          <a:xfrm>
            <a:off x="1871697" y="907703"/>
            <a:ext cx="5040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/>
              <a:t>cortex</a:t>
            </a:r>
            <a:endParaRPr lang="en-GB" sz="900" dirty="0"/>
          </a:p>
        </p:txBody>
      </p:sp>
      <p:sp>
        <p:nvSpPr>
          <p:cNvPr id="10" name="TextBox 9"/>
          <p:cNvSpPr txBox="1"/>
          <p:nvPr/>
        </p:nvSpPr>
        <p:spPr>
          <a:xfrm>
            <a:off x="2251428" y="2576532"/>
            <a:ext cx="792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/>
              <a:t>Renal pelvis</a:t>
            </a:r>
            <a:endParaRPr lang="en-GB" sz="9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260481" y="1846136"/>
            <a:ext cx="144016" cy="7518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321" y="1923470"/>
            <a:ext cx="354013" cy="465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116464" y="1053948"/>
            <a:ext cx="216025" cy="36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123725" y="734507"/>
            <a:ext cx="7691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/>
              <a:t>Left kidney</a:t>
            </a:r>
            <a:endParaRPr lang="en-GB" sz="1000" b="1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312901"/>
              </p:ext>
            </p:extLst>
          </p:nvPr>
        </p:nvGraphicFramePr>
        <p:xfrm>
          <a:off x="213620" y="4293096"/>
          <a:ext cx="3805688" cy="23630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56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09894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Kidney components: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9396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Cortex – outer layer of the kidney.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0387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Medulla – inner region and contains thousands</a:t>
                      </a:r>
                      <a:r>
                        <a:rPr lang="en-GB" sz="1100" baseline="0" dirty="0" smtClean="0"/>
                        <a:t> of nephrons.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9396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Renal artery – supplies blood to the kidney.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9396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Renal</a:t>
                      </a:r>
                      <a:r>
                        <a:rPr lang="en-GB" sz="1100" baseline="0" dirty="0" smtClean="0"/>
                        <a:t> vein – carries blood filtered by the kidney.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9396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Calyx – urine passes through the chambers.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7559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Ureters – tubes</a:t>
                      </a:r>
                      <a:r>
                        <a:rPr lang="en-GB" sz="1100" baseline="0" dirty="0" smtClean="0"/>
                        <a:t> that carry urine from the kidney to the bladder.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9396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Bladder – stores</a:t>
                      </a:r>
                      <a:r>
                        <a:rPr lang="en-GB" sz="1100" baseline="0" dirty="0" smtClean="0"/>
                        <a:t> urine.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9396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Urethra – urine passes out of the</a:t>
                      </a:r>
                      <a:r>
                        <a:rPr lang="en-GB" sz="1100" baseline="0" dirty="0" smtClean="0"/>
                        <a:t> body through this.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563888" y="203837"/>
            <a:ext cx="5328592" cy="34932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b="1" dirty="0" smtClean="0"/>
              <a:t>Function of the Kidney:</a:t>
            </a:r>
          </a:p>
          <a:p>
            <a:r>
              <a:rPr lang="en-GB" sz="1100" dirty="0" smtClean="0"/>
              <a:t>The kidney has two main functions, both are carried out by the nephrons (see diagram below). </a:t>
            </a:r>
          </a:p>
          <a:p>
            <a:r>
              <a:rPr lang="en-GB" sz="1100" dirty="0" smtClean="0"/>
              <a:t>These are:</a:t>
            </a:r>
          </a:p>
          <a:p>
            <a:pPr marL="400050" indent="-400050">
              <a:buFont typeface="+mj-lt"/>
              <a:buAutoNum type="romanLcPeriod"/>
            </a:pPr>
            <a:r>
              <a:rPr lang="en-GB" sz="1100" dirty="0" smtClean="0"/>
              <a:t> the removal of urea (waste) </a:t>
            </a:r>
          </a:p>
          <a:p>
            <a:pPr marL="400050" indent="-400050">
              <a:buFont typeface="+mj-lt"/>
              <a:buAutoNum type="romanLcPeriod"/>
            </a:pPr>
            <a:r>
              <a:rPr lang="en-GB" sz="1100" dirty="0" smtClean="0"/>
              <a:t>and the maintenance of the balance of water levels.</a:t>
            </a:r>
          </a:p>
          <a:p>
            <a:endParaRPr lang="en-GB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The kidneys maintain the body’s water balance (osmoregulation) by controlling the water concentration od the blood plasma – keeps the water we drink and water loss constant.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Kidneys control salt levels and the excretion of water – water not put back into the blood is excreted as urine.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Nephrons are ball of small capillaries known as a glomerulus and a small tube called a renal tubule.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Ultrafiltration – when metabolic wastes are separated from the blood and urine is formed. This happens in the glomerular capsule (Bowman’s capsule in the nephron)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After filtration, kidneys selectively reabsorb molecules that the body needs, including; glucose, mineral ions(salts) – reabsorbed in the proximal and distal tubes. As well as much water as the body needs which is reabsorbed through the loop of Henle.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1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89040"/>
            <a:ext cx="3888432" cy="2873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740352" y="3789040"/>
            <a:ext cx="115212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Nephron Structure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1396963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66728" cy="27404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1200" b="1" dirty="0" smtClean="0"/>
              <a:t>Breakdown functions – the liver and homeostasis</a:t>
            </a:r>
            <a:endParaRPr lang="en-GB" sz="1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2915846" cy="2808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3429000"/>
            <a:ext cx="4104456" cy="31393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100" dirty="0" smtClean="0"/>
              <a:t>The liver is the largest internal organ in our bodies and carries out more chemical processes than any other organ in the body!</a:t>
            </a:r>
          </a:p>
          <a:p>
            <a:r>
              <a:rPr lang="en-GB" sz="1100" b="1" dirty="0" smtClean="0"/>
              <a:t>Deamination: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b="1" dirty="0" smtClean="0"/>
              <a:t> </a:t>
            </a:r>
            <a:r>
              <a:rPr lang="en-GB" sz="1100" dirty="0" smtClean="0"/>
              <a:t>occurs in the liver during protein metabolism (breakdown).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results in the production of ammonia, which is toxic waste.</a:t>
            </a:r>
          </a:p>
          <a:p>
            <a:r>
              <a:rPr lang="en-GB" sz="1100" b="1" dirty="0" smtClean="0"/>
              <a:t>Detoxification: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liver converts ammonia produced by deamination into urea – this is still waste, but less toxic.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Urea transported in the blood and removed by the kidney in urine.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Liver breaks down alcohol, removing it from the blood.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Also breaks down drugs like paracetamol.</a:t>
            </a:r>
          </a:p>
          <a:p>
            <a:r>
              <a:rPr lang="en-GB" sz="1100" b="1" dirty="0" smtClean="0"/>
              <a:t>Production of Bile: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Bile produced by the liver as a result of the breakdown of red blood cells.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Bile stored in the gallbladder until needed by the digestive system.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Bile emulsifies fats during the digestive process.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27984" y="166568"/>
            <a:ext cx="4536504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b="1" dirty="0" smtClean="0"/>
              <a:t>Homeostasis concept:</a:t>
            </a:r>
          </a:p>
          <a:p>
            <a:r>
              <a:rPr lang="en-GB" sz="1100" dirty="0" smtClean="0"/>
              <a:t>Homeostasis is the maintenance of a constant internal environment – the conditions in the body need to be controlled carefully so that it functions effectively. The nervous system and hormones are responsible for this.</a:t>
            </a:r>
          </a:p>
          <a:p>
            <a:endParaRPr lang="en-GB" sz="1100" dirty="0"/>
          </a:p>
          <a:p>
            <a:r>
              <a:rPr lang="en-GB" sz="1100" b="1" dirty="0" smtClean="0"/>
              <a:t>Homeostasis Examples: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Concentration of carbon dioxide in the blood.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Body temperature being maintained at 37◦C because enzymes work better at this temperature.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Blood sugar levels – controlled by the release and storage of glucose – this is in turn controlled by insulin.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Water content – protecting cells by preventing too much water entering or leaving.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27984" y="2564904"/>
            <a:ext cx="4536504" cy="40934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b="1" dirty="0" smtClean="0"/>
              <a:t>Negative Feedback</a:t>
            </a:r>
            <a:r>
              <a:rPr lang="en-GB" dirty="0" smtClean="0"/>
              <a:t>:</a:t>
            </a:r>
          </a:p>
          <a:p>
            <a:r>
              <a:rPr lang="en-US" sz="1100" dirty="0" smtClean="0"/>
              <a:t>Homeostatic control is achieved by using negative feedback mechanisms: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100" dirty="0" smtClean="0"/>
              <a:t>If the level of something rises – control systems reduce it again</a:t>
            </a:r>
            <a:r>
              <a:rPr lang="en-GB" sz="11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100" dirty="0" smtClean="0"/>
              <a:t>If the level of something falls – control systems raise it again.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100" dirty="0" smtClean="0"/>
          </a:p>
          <a:p>
            <a:endParaRPr lang="en-US" sz="11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100" dirty="0" smtClean="0"/>
          </a:p>
          <a:p>
            <a:endParaRPr lang="en-US" sz="1100" dirty="0" smtClean="0"/>
          </a:p>
          <a:p>
            <a:endParaRPr lang="en-US" sz="1100" dirty="0" smtClean="0"/>
          </a:p>
          <a:p>
            <a:endParaRPr lang="en-US" sz="11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1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1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1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1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1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1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1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1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1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1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1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100" dirty="0"/>
          </a:p>
          <a:p>
            <a:endParaRPr lang="en-US" sz="1100" dirty="0" smtClean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397158911"/>
              </p:ext>
            </p:extLst>
          </p:nvPr>
        </p:nvGraphicFramePr>
        <p:xfrm>
          <a:off x="4535996" y="3428999"/>
          <a:ext cx="4428492" cy="3139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084168" y="4725144"/>
            <a:ext cx="122413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 b="1" dirty="0"/>
              <a:t>Example – homeostasis regulating blood glucose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467944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3322712" cy="41805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200" b="1" dirty="0" smtClean="0"/>
              <a:t>Malfunctions of control and regulatory systems</a:t>
            </a:r>
            <a:endParaRPr lang="en-GB" sz="1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89856" y="4005064"/>
            <a:ext cx="4310136" cy="26468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dirty="0" smtClean="0"/>
              <a:t>Stroke:</a:t>
            </a:r>
          </a:p>
          <a:p>
            <a:r>
              <a:rPr lang="en-US" sz="1100" dirty="0" smtClean="0"/>
              <a:t>Symptoms and effects: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b="1" dirty="0" smtClean="0"/>
              <a:t>Face</a:t>
            </a:r>
            <a:r>
              <a:rPr lang="en-US" sz="1100" dirty="0" smtClean="0"/>
              <a:t>: face may have dropped on one side.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b="1" dirty="0" smtClean="0"/>
              <a:t>Arms</a:t>
            </a:r>
            <a:r>
              <a:rPr lang="en-US" sz="1100" dirty="0" smtClean="0"/>
              <a:t>: they may not be able to lift both arms and keep them there,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b="1" dirty="0" smtClean="0"/>
              <a:t>Speech</a:t>
            </a:r>
            <a:r>
              <a:rPr lang="en-US" sz="1100" dirty="0" smtClean="0"/>
              <a:t>: persons speech may be slurred or garbled or not able to talk at all.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/>
          </a:p>
          <a:p>
            <a:r>
              <a:rPr lang="en-US" sz="1100" b="1" dirty="0" smtClean="0"/>
              <a:t>Biological explanation: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err="1" smtClean="0"/>
              <a:t>Ischaemic</a:t>
            </a:r>
            <a:r>
              <a:rPr lang="en-US" sz="1100" dirty="0" smtClean="0"/>
              <a:t> </a:t>
            </a:r>
            <a:r>
              <a:rPr lang="en-US" sz="1100" b="1" dirty="0" smtClean="0"/>
              <a:t>strokes</a:t>
            </a:r>
            <a:r>
              <a:rPr lang="en-US" sz="1100" dirty="0" smtClean="0"/>
              <a:t> – blood clot blocks the flow of blood and oxygen to the brain – clots form in areas where arteries are narrowed and blocked over time by fatty deposits know as plaque.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err="1" smtClean="0"/>
              <a:t>Heamorrhagic</a:t>
            </a:r>
            <a:r>
              <a:rPr lang="en-US" sz="1100" b="1" dirty="0" smtClean="0"/>
              <a:t> strokes – </a:t>
            </a:r>
            <a:r>
              <a:rPr lang="en-US" sz="1100" dirty="0" smtClean="0"/>
              <a:t>also known as a cerebral </a:t>
            </a:r>
            <a:r>
              <a:rPr lang="en-US" sz="1100" dirty="0" err="1" smtClean="0"/>
              <a:t>haemorrhage</a:t>
            </a:r>
            <a:r>
              <a:rPr lang="en-US" sz="1100" dirty="0" smtClean="0"/>
              <a:t>, happen when blood vessels in the skull burst and bleed into and around the brain.</a:t>
            </a:r>
          </a:p>
          <a:p>
            <a:endParaRPr lang="en-GB" sz="11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92696"/>
            <a:ext cx="4320480" cy="31124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4008" y="188640"/>
            <a:ext cx="4392488" cy="216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405" y="116632"/>
            <a:ext cx="4457700" cy="2057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53703" y="2246040"/>
            <a:ext cx="4373097" cy="43550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dirty="0" smtClean="0"/>
              <a:t>Monitoring, treatment and care needs:</a:t>
            </a:r>
          </a:p>
          <a:p>
            <a:r>
              <a:rPr lang="en-US" sz="1200" b="1" dirty="0" smtClean="0"/>
              <a:t>Medication: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err="1" smtClean="0"/>
              <a:t>Alteplase</a:t>
            </a:r>
            <a:r>
              <a:rPr lang="en-US" sz="1100" dirty="0" smtClean="0"/>
              <a:t> - dissolves blood clots and restores blood flow.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/>
              <a:t>Aspirin – antiplatelet that reduces the chance of another clot forming, if taken regularly.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/>
              <a:t>Warfarin – anticoagulant for long-term use, prevents clots forming.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/>
              <a:t>Beta-blockers – medication to treat high blood pressure.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/>
              <a:t>Statins – used if cholesterol is too high.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/>
          </a:p>
          <a:p>
            <a:r>
              <a:rPr lang="en-US" sz="1100" b="1" dirty="0" smtClean="0"/>
              <a:t>Surgery: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err="1" smtClean="0"/>
              <a:t>Thrombectomy</a:t>
            </a:r>
            <a:r>
              <a:rPr lang="en-US" sz="1100" dirty="0" smtClean="0"/>
              <a:t> – removes blood clots and restores blood flow to the brain.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/>
              <a:t>Surgical stents </a:t>
            </a:r>
          </a:p>
          <a:p>
            <a:endParaRPr lang="en-US" sz="1100" b="1" dirty="0" smtClean="0"/>
          </a:p>
          <a:p>
            <a:r>
              <a:rPr lang="en-US" sz="1100" b="1" dirty="0" smtClean="0"/>
              <a:t>Supportive Treatments: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/>
              <a:t>Feeding tube – if difficulty swallowing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/>
              <a:t>Mobility aids – like walking frames, walking sticks etc.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/>
              <a:t>Physiotherapy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/>
          </a:p>
          <a:p>
            <a:r>
              <a:rPr lang="en-US" sz="1100" b="1" dirty="0" smtClean="0"/>
              <a:t>Treatment and lifestyle changes:</a:t>
            </a:r>
          </a:p>
          <a:p>
            <a:r>
              <a:rPr lang="en-US" sz="1100" dirty="0" smtClean="0"/>
              <a:t>These help to manage symptoms and reduce the chances of problems. PIES impact on being able to complete daily living tasks. For example; emotional and social impacts due to incontinence or depressions – angry outbursts and fatigue. Inability to control emotions as a result of damage to the brain following a stroke.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900981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434" t="14951" r="6434" b="3908"/>
          <a:stretch/>
        </p:blipFill>
        <p:spPr>
          <a:xfrm>
            <a:off x="107504" y="305718"/>
            <a:ext cx="4032448" cy="56742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7544" y="5157192"/>
            <a:ext cx="864096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dirty="0" smtClean="0"/>
              <a:t>Symptoms</a:t>
            </a:r>
            <a:endParaRPr lang="en-GB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283968" y="548680"/>
            <a:ext cx="4536504" cy="58939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dirty="0" smtClean="0"/>
              <a:t>Biological explanation: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/>
              <a:t>An autoimmune disease – the immune system attacks the myelin sheath in the brain and/or spinal cord.</a:t>
            </a:r>
          </a:p>
          <a:p>
            <a:endParaRPr lang="en-US" sz="11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/>
              <a:t>Myelin sheath becomes inflamed in patches – this disrupts the messages travelling along the nerves.</a:t>
            </a:r>
          </a:p>
          <a:p>
            <a:endParaRPr lang="en-US" sz="11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/>
              <a:t>The disruption leads to signs and symptoms of MS.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/>
              <a:t>When inflammation clears – scarring is left behind on the Myelin sheath. Eventually this can lead to permanent damage to the underlying nerves.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/>
          </a:p>
          <a:p>
            <a:r>
              <a:rPr lang="en-US" sz="1200" b="1" dirty="0" smtClean="0"/>
              <a:t>Possible Causes: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/>
              <a:t>Thought to be caused partly by genes and partly by external factors</a:t>
            </a:r>
            <a:r>
              <a:rPr lang="en-US" sz="1100" dirty="0"/>
              <a:t> </a:t>
            </a:r>
            <a:r>
              <a:rPr lang="en-US" sz="1100" dirty="0" smtClean="0"/>
              <a:t>– not directly inherited, 2-3% chance of developing it if related to someone with it.</a:t>
            </a:r>
          </a:p>
          <a:p>
            <a:endParaRPr lang="en-US" sz="11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/>
              <a:t>Smokers are twice as likely to develop MS.</a:t>
            </a:r>
          </a:p>
          <a:p>
            <a:endParaRPr lang="en-US" sz="11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/>
              <a:t>Viral infections such as glandular fever may trigger the immune system and lead to MS in some people.</a:t>
            </a:r>
          </a:p>
          <a:p>
            <a:endParaRPr lang="en-US" sz="11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/>
              <a:t>Low Vitamin D levels play a role in the condition, however it is not clear if Vitamin D supplements can help prevent MS.</a:t>
            </a:r>
          </a:p>
          <a:p>
            <a:endParaRPr lang="en-US" sz="1100" b="1" dirty="0" smtClean="0"/>
          </a:p>
          <a:p>
            <a:r>
              <a:rPr lang="en-US" sz="1200" b="1" dirty="0" smtClean="0"/>
              <a:t>Monitoring, treatment and care needs: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/>
              <a:t>Progresses with phases of severe symptoms and periods with remission. Many can lead normal lives for a number of years – others rely on wheelchairs and daily care.</a:t>
            </a:r>
          </a:p>
          <a:p>
            <a:endParaRPr lang="en-US" sz="11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/>
              <a:t>No cure, symptoms are treated – steroid medication in relapses, supported by specialist MS team, physio, neurology specialist and or speech and language specialists based on their needs.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490342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A471AC5934984596652C01BEA8936A" ma:contentTypeVersion="12" ma:contentTypeDescription="Create a new document." ma:contentTypeScope="" ma:versionID="feb26af90ac905e2bca557270678a4bc">
  <xsd:schema xmlns:xsd="http://www.w3.org/2001/XMLSchema" xmlns:xs="http://www.w3.org/2001/XMLSchema" xmlns:p="http://schemas.microsoft.com/office/2006/metadata/properties" xmlns:ns2="18999902-e0e1-46b9-8069-9040d1208bed" xmlns:ns3="936c6605-b322-41ae-92d4-b4baec53c1b0" targetNamespace="http://schemas.microsoft.com/office/2006/metadata/properties" ma:root="true" ma:fieldsID="3c177ba93cd2f09d614108502ab0b545" ns2:_="" ns3:_="">
    <xsd:import namespace="18999902-e0e1-46b9-8069-9040d1208bed"/>
    <xsd:import namespace="936c6605-b322-41ae-92d4-b4baec53c1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999902-e0e1-46b9-8069-9040d1208b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6c6605-b322-41ae-92d4-b4baec53c1b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B98131E-2D49-472F-ACED-7231D681EA4E}"/>
</file>

<file path=customXml/itemProps2.xml><?xml version="1.0" encoding="utf-8"?>
<ds:datastoreItem xmlns:ds="http://schemas.openxmlformats.org/officeDocument/2006/customXml" ds:itemID="{3C5F7F44-E6EA-4DAD-A8AF-D0D6BBBB5343}"/>
</file>

<file path=customXml/itemProps3.xml><?xml version="1.0" encoding="utf-8"?>
<ds:datastoreItem xmlns:ds="http://schemas.openxmlformats.org/officeDocument/2006/customXml" ds:itemID="{E63F33DB-1D10-4E44-841B-BB8603D08263}"/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3406</Words>
  <Application>Microsoft Office PowerPoint</Application>
  <PresentationFormat>On-screen Show (4:3)</PresentationFormat>
  <Paragraphs>308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Health and Social Care Cambridge Technicals Knowledge Organiser</vt:lpstr>
      <vt:lpstr>Components of the nervous system</vt:lpstr>
      <vt:lpstr>Anatomy and structure and function of the brain</vt:lpstr>
      <vt:lpstr>Neuron structure and function</vt:lpstr>
      <vt:lpstr>The Endocrine System – organization and function.</vt:lpstr>
      <vt:lpstr>Kidney structure</vt:lpstr>
      <vt:lpstr>Breakdown functions – the liver and homeostasis</vt:lpstr>
      <vt:lpstr>Malfunctions of control and regulatory systems</vt:lpstr>
      <vt:lpstr>PowerPoint Presentation</vt:lpstr>
      <vt:lpstr>PowerPoint Presentation</vt:lpstr>
      <vt:lpstr>Nephrotic Syndrome:</vt:lpstr>
      <vt:lpstr>Impacts on lifestyle and care needs of control and regulatory systems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and Social Care Cambridge Technicals Knowledge Organiser</dc:title>
  <dc:creator>Pollen</dc:creator>
  <cp:lastModifiedBy>Ailie Pollon</cp:lastModifiedBy>
  <cp:revision>41</cp:revision>
  <dcterms:created xsi:type="dcterms:W3CDTF">2019-11-17T19:52:38Z</dcterms:created>
  <dcterms:modified xsi:type="dcterms:W3CDTF">2019-12-02T10:25:36Z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0x010100E7A471AC5934984596652C01BEA8936A</vt:lpwstr>
  </property>
</Properties>
</file>